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57" r:id="rId3"/>
    <p:sldId id="261" r:id="rId4"/>
    <p:sldId id="262" r:id="rId5"/>
    <p:sldId id="263" r:id="rId6"/>
    <p:sldId id="264" r:id="rId7"/>
    <p:sldId id="265"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112887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58507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1509003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6232B1-820F-4A90-920C-C49422AF74B1}"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277622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6232B1-820F-4A90-920C-C49422AF74B1}"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2580094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6232B1-820F-4A90-920C-C49422AF74B1}"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384570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6232B1-820F-4A90-920C-C49422AF74B1}"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144253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6232B1-820F-4A90-920C-C49422AF74B1}"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1784404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6232B1-820F-4A90-920C-C49422AF74B1}"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3436451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1926080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01162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3927170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788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3254607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1531023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232B1-820F-4A90-920C-C49422AF74B1}"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AE4DD-C312-4642-BC9E-DAB7E57EF0ED}" type="slidenum">
              <a:rPr lang="en-US" smtClean="0"/>
              <a:t>‹#›</a:t>
            </a:fld>
            <a:endParaRPr lang="en-US"/>
          </a:p>
        </p:txBody>
      </p:sp>
    </p:spTree>
    <p:extLst>
      <p:ext uri="{BB962C8B-B14F-4D97-AF65-F5344CB8AC3E}">
        <p14:creationId xmlns:p14="http://schemas.microsoft.com/office/powerpoint/2010/main" val="85022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6232B1-820F-4A90-920C-C49422AF74B1}" type="datetimeFigureOut">
              <a:rPr lang="en-US" smtClean="0"/>
              <a:t>9/22/2021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4CAE4DD-C312-4642-BC9E-DAB7E57EF0ED}" type="slidenum">
              <a:rPr lang="en-US" smtClean="0"/>
              <a:t>‹#›</a:t>
            </a:fld>
            <a:endParaRPr lang="en-US"/>
          </a:p>
        </p:txBody>
      </p:sp>
    </p:spTree>
    <p:extLst>
      <p:ext uri="{BB962C8B-B14F-4D97-AF65-F5344CB8AC3E}">
        <p14:creationId xmlns:p14="http://schemas.microsoft.com/office/powerpoint/2010/main" val="265534902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usnews.com/news/health-news/articles/2021-09-09/change-the-system-to-help-doctors-get-mental-health-ca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17600"/>
            <a:ext cx="9144000" cy="2484438"/>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en-US" sz="2800" dirty="0">
                <a:solidFill>
                  <a:prstClr val="black"/>
                </a:solidFill>
                <a:latin typeface="Times New Roman" panose="02020603050405020304" pitchFamily="18" charset="0"/>
                <a:cs typeface="Times New Roman" panose="02020603050405020304" pitchFamily="18" charset="0"/>
              </a:rPr>
              <a:t>Article name: How to help doctors to get mental health care: How to change the system.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92500" lnSpcReduction="10000"/>
          </a:bodyPr>
          <a:lstStyle/>
          <a:p>
            <a:endParaRPr lang="en-US" dirty="0"/>
          </a:p>
          <a:p>
            <a:r>
              <a:rPr lang="en-US" dirty="0">
                <a:latin typeface="Times New Roman" panose="02020603050405020304" pitchFamily="18" charset="0"/>
                <a:cs typeface="Times New Roman" panose="02020603050405020304" pitchFamily="18" charset="0"/>
              </a:rPr>
              <a:t>Name :</a:t>
            </a:r>
          </a:p>
          <a:p>
            <a:r>
              <a:rPr lang="en-US" dirty="0">
                <a:latin typeface="Times New Roman" panose="02020603050405020304" pitchFamily="18" charset="0"/>
                <a:cs typeface="Times New Roman" panose="02020603050405020304" pitchFamily="18" charset="0"/>
              </a:rPr>
              <a:t>Mercy College: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96087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Over this period of the covid19 pandemic health officers have been exposed to too much risk, some get infected, heal and still prioritize resuming to work only to find more severe cases and little or no facilities to cater for them.</a:t>
            </a:r>
          </a:p>
          <a:p>
            <a:r>
              <a:rPr lang="en-US" dirty="0">
                <a:solidFill>
                  <a:schemeClr val="tx1"/>
                </a:solidFill>
                <a:latin typeface="Times New Roman" panose="02020603050405020304" pitchFamily="18" charset="0"/>
                <a:cs typeface="Times New Roman" panose="02020603050405020304" pitchFamily="18" charset="0"/>
              </a:rPr>
              <a:t>These health workers experience exhaustion, anxiety to save the infected and fear by their family members on their survival.</a:t>
            </a:r>
          </a:p>
          <a:p>
            <a:r>
              <a:rPr lang="en-US" dirty="0">
                <a:solidFill>
                  <a:schemeClr val="tx1"/>
                </a:solidFill>
                <a:latin typeface="Times New Roman" panose="02020603050405020304" pitchFamily="18" charset="0"/>
                <a:cs typeface="Times New Roman" panose="02020603050405020304" pitchFamily="18" charset="0"/>
              </a:rPr>
              <a:t>Some of them even die ,for instance </a:t>
            </a:r>
            <a:r>
              <a:rPr lang="en-US" dirty="0" err="1">
                <a:solidFill>
                  <a:schemeClr val="tx1"/>
                </a:solidFill>
                <a:latin typeface="Times New Roman" panose="02020603050405020304" pitchFamily="18" charset="0"/>
                <a:cs typeface="Times New Roman" panose="02020603050405020304" pitchFamily="18" charset="0"/>
              </a:rPr>
              <a:t>Dr</a:t>
            </a:r>
            <a:r>
              <a:rPr lang="en-US" dirty="0">
                <a:solidFill>
                  <a:schemeClr val="tx1"/>
                </a:solidFill>
                <a:latin typeface="Times New Roman" panose="02020603050405020304" pitchFamily="18" charset="0"/>
                <a:cs typeface="Times New Roman" panose="02020603050405020304" pitchFamily="18" charset="0"/>
              </a:rPr>
              <a:t> Breen, they need help but they are the ones being depended on, this presentation advocates for medical workers, well being.</a:t>
            </a: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245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Stakeholders</a:t>
            </a:r>
            <a:r>
              <a:rPr lang="en-US"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gradFill>
            <a:gsLst>
              <a:gs pos="100000">
                <a:schemeClr val="bg1"/>
              </a:gs>
              <a:gs pos="100000">
                <a:schemeClr val="accent1">
                  <a:tint val="82000"/>
                </a:schemeClr>
              </a:gs>
            </a:gsLst>
            <a:lin ang="5400000" scaled="0"/>
          </a:gradFill>
        </p:spPr>
        <p:style>
          <a:lnRef idx="0">
            <a:schemeClr val="accent6"/>
          </a:lnRef>
          <a:fillRef idx="3">
            <a:schemeClr val="accent6"/>
          </a:fillRef>
          <a:effectRef idx="3">
            <a:schemeClr val="accent6"/>
          </a:effectRef>
          <a:fontRef idx="minor">
            <a:schemeClr val="lt1"/>
          </a:fontRef>
        </p:style>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This is an initiative which calls on to all health workers to join as it helps prioritize the well-being of the workers in their working places.</a:t>
            </a:r>
          </a:p>
          <a:p>
            <a:r>
              <a:rPr lang="en-US" dirty="0">
                <a:solidFill>
                  <a:schemeClr val="tx1"/>
                </a:solidFill>
                <a:latin typeface="Times New Roman" panose="02020603050405020304" pitchFamily="18" charset="0"/>
                <a:cs typeface="Times New Roman" panose="02020603050405020304" pitchFamily="18" charset="0"/>
              </a:rPr>
              <a:t>The health workers have battles with anxiety , depression and burnouts over a period of the last one year thus this initiative helps in dealing with this.</a:t>
            </a:r>
          </a:p>
          <a:p>
            <a:r>
              <a:rPr lang="en-US" dirty="0">
                <a:solidFill>
                  <a:schemeClr val="tx1"/>
                </a:solidFill>
                <a:latin typeface="Times New Roman" panose="02020603050405020304" pitchFamily="18" charset="0"/>
                <a:cs typeface="Times New Roman" panose="02020603050405020304" pitchFamily="18" charset="0"/>
              </a:rPr>
              <a:t>It provides funds and resources to any health organizations that need to improve the working environment for their workers.</a:t>
            </a:r>
          </a:p>
          <a:p>
            <a:r>
              <a:rPr lang="en-US" dirty="0">
                <a:solidFill>
                  <a:schemeClr val="tx1"/>
                </a:solidFill>
                <a:latin typeface="Times New Roman" panose="02020603050405020304" pitchFamily="18" charset="0"/>
                <a:cs typeface="Times New Roman" panose="02020603050405020304" pitchFamily="18" charset="0"/>
              </a:rPr>
              <a:t>Arianna Huffington’s Thrive Global, the Harvard. T.H Chan school of public Health, Johnson&amp; Johnson and Creative artists agency are some of the collaborators of this initiative.</a:t>
            </a:r>
          </a:p>
        </p:txBody>
      </p:sp>
    </p:spTree>
    <p:extLst>
      <p:ext uri="{BB962C8B-B14F-4D97-AF65-F5344CB8AC3E}">
        <p14:creationId xmlns:p14="http://schemas.microsoft.com/office/powerpoint/2010/main" val="581691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100000">
              <a:schemeClr val="accent1">
                <a:tint val="82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Review</a:t>
            </a:r>
          </a:p>
        </p:txBody>
      </p:sp>
      <p:sp>
        <p:nvSpPr>
          <p:cNvPr id="3" name="Content Placeholder 2"/>
          <p:cNvSpPr>
            <a:spLocks noGrp="1"/>
          </p:cNvSpPr>
          <p:nvPr>
            <p:ph idx="1"/>
          </p:nvPr>
        </p:nvSpPr>
        <p:spPr>
          <a:gradFill>
            <a:gsLst>
              <a:gs pos="100000">
                <a:schemeClr val="bg1"/>
              </a:gs>
              <a:gs pos="100000">
                <a:schemeClr val="accent1">
                  <a:tint val="82000"/>
                </a:schemeClr>
              </a:gs>
            </a:gsLst>
            <a:lin ang="5400000" scaled="0"/>
          </a:gradFill>
        </p:spPr>
        <p:style>
          <a:lnRef idx="1">
            <a:schemeClr val="accent3"/>
          </a:lnRef>
          <a:fillRef idx="3">
            <a:schemeClr val="accent3"/>
          </a:fillRef>
          <a:effectRef idx="2">
            <a:schemeClr val="accent3"/>
          </a:effectRef>
          <a:fontRef idx="minor">
            <a:schemeClr val="lt1"/>
          </a:fontRef>
        </p:style>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The author of the article is proposing a change in system, this means that there needs a change in how the healthcare system operates.</a:t>
            </a:r>
          </a:p>
          <a:p>
            <a:r>
              <a:rPr lang="en-US" dirty="0">
                <a:solidFill>
                  <a:schemeClr val="tx1"/>
                </a:solidFill>
                <a:latin typeface="Times New Roman" panose="02020603050405020304" pitchFamily="18" charset="0"/>
                <a:cs typeface="Times New Roman" panose="02020603050405020304" pitchFamily="18" charset="0"/>
              </a:rPr>
              <a:t>A change in consideration to the health workers’ mental wellbeing . The author went ahead to give the experience of Dr. Lorna Breen who was infected by the coronavirus ,recovered from it but prioritizing her job, she went back to work and the conditions there were severe.</a:t>
            </a:r>
          </a:p>
          <a:p>
            <a:r>
              <a:rPr lang="en-US" dirty="0">
                <a:solidFill>
                  <a:schemeClr val="tx1"/>
                </a:solidFill>
                <a:latin typeface="Times New Roman" panose="02020603050405020304" pitchFamily="18" charset="0"/>
                <a:cs typeface="Times New Roman" panose="02020603050405020304" pitchFamily="18" charset="0"/>
              </a:rPr>
              <a:t>The denial to seek medical help led to her death, this would have been prevented if there were better measures to protect the health workers wellbeing.</a:t>
            </a:r>
          </a:p>
          <a:p>
            <a:endParaRPr lang="en-US" dirty="0">
              <a:solidFill>
                <a:schemeClr val="tx1"/>
              </a:solidFill>
            </a:endParaRPr>
          </a:p>
        </p:txBody>
      </p:sp>
    </p:spTree>
    <p:extLst>
      <p:ext uri="{BB962C8B-B14F-4D97-AF65-F5344CB8AC3E}">
        <p14:creationId xmlns:p14="http://schemas.microsoft.com/office/powerpoint/2010/main" val="692613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0">
            <a:scrgbClr r="0" g="0" b="0"/>
          </a:lnRef>
          <a:fillRef idx="0">
            <a:scrgbClr r="0" g="0" b="0"/>
          </a:fillRef>
          <a:effectRef idx="0">
            <a:scrgbClr r="0" g="0" b="0"/>
          </a:effectRef>
          <a:fontRef idx="minor">
            <a:schemeClr val="accent4"/>
          </a:fontRef>
        </p:style>
        <p:txBody>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Effects of poor mental health for doctors.</a:t>
            </a:r>
          </a:p>
        </p:txBody>
      </p:sp>
      <p:sp>
        <p:nvSpPr>
          <p:cNvPr id="3" name="Content Placeholder 2"/>
          <p:cNvSpPr>
            <a:spLocks noGrp="1"/>
          </p:cNvSpPr>
          <p:nvPr>
            <p:ph idx="1"/>
          </p:nvPr>
        </p:nvSpPr>
        <p:spPr>
          <a:gradFill>
            <a:gsLst>
              <a:gs pos="100000">
                <a:schemeClr val="bg1"/>
              </a:gs>
              <a:gs pos="100000">
                <a:schemeClr val="accent4">
                  <a:tint val="82000"/>
                </a:schemeClr>
              </a:gs>
            </a:gsLst>
          </a:gradFill>
        </p:spPr>
        <p:style>
          <a:lnRef idx="1">
            <a:schemeClr val="accent4"/>
          </a:lnRef>
          <a:fillRef idx="2">
            <a:schemeClr val="accent4"/>
          </a:fillRef>
          <a:effectRef idx="1">
            <a:schemeClr val="accent4"/>
          </a:effectRef>
          <a:fontRef idx="minor">
            <a:schemeClr val="dk1"/>
          </a:fontRef>
        </p:style>
        <p:txBody>
          <a:bodyPr>
            <a:normAutofit/>
          </a:bodyPr>
          <a:lstStyle/>
          <a:p>
            <a:pPr marL="514350" indent="-514350">
              <a:buAutoNum type="arabicPeriod"/>
            </a:pPr>
            <a:r>
              <a:rPr lang="en-US" dirty="0">
                <a:latin typeface="Times New Roman" panose="02020603050405020304" pitchFamily="18" charset="0"/>
                <a:cs typeface="Times New Roman" panose="02020603050405020304" pitchFamily="18" charset="0"/>
              </a:rPr>
              <a:t>Death this could be either by suicide or by disease.</a:t>
            </a:r>
          </a:p>
          <a:p>
            <a:pPr marL="514350" indent="-514350">
              <a:buAutoNum type="arabicPeriod"/>
            </a:pPr>
            <a:r>
              <a:rPr lang="en-US" dirty="0">
                <a:latin typeface="Times New Roman" panose="02020603050405020304" pitchFamily="18" charset="0"/>
                <a:cs typeface="Times New Roman" panose="02020603050405020304" pitchFamily="18" charset="0"/>
              </a:rPr>
              <a:t>Depression and anxiety when the pressure becomes too much for the health workers to handle. </a:t>
            </a:r>
          </a:p>
          <a:p>
            <a:pPr marL="0" indent="0">
              <a:buNone/>
            </a:pPr>
            <a:r>
              <a:rPr lang="en-US" dirty="0">
                <a:latin typeface="Times New Roman" panose="02020603050405020304" pitchFamily="18" charset="0"/>
                <a:cs typeface="Times New Roman" panose="02020603050405020304" pitchFamily="18" charset="0"/>
              </a:rPr>
              <a:t>But with these effects, the health practitioners are still afraid of seeking medical help for various reasons such as;</a:t>
            </a:r>
          </a:p>
          <a:p>
            <a:r>
              <a:rPr lang="en-US" dirty="0">
                <a:latin typeface="Times New Roman" panose="02020603050405020304" pitchFamily="18" charset="0"/>
                <a:cs typeface="Times New Roman" panose="02020603050405020304" pitchFamily="18" charset="0"/>
              </a:rPr>
              <a:t>Fear of loosing their licenses or even job.</a:t>
            </a:r>
          </a:p>
          <a:p>
            <a:r>
              <a:rPr lang="en-US" dirty="0">
                <a:latin typeface="Times New Roman" panose="02020603050405020304" pitchFamily="18" charset="0"/>
                <a:cs typeface="Times New Roman" panose="02020603050405020304" pitchFamily="18" charset="0"/>
              </a:rPr>
              <a:t>Fear of retribution or exclusion in their work place.</a:t>
            </a:r>
          </a:p>
          <a:p>
            <a:r>
              <a:rPr lang="en-US" dirty="0">
                <a:latin typeface="Times New Roman" panose="02020603050405020304" pitchFamily="18" charset="0"/>
                <a:cs typeface="Times New Roman" panose="02020603050405020304" pitchFamily="18" charset="0"/>
              </a:rPr>
              <a:t>Fear of negative consequences from their workmates.</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543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a:normAutofit/>
          </a:bodyPr>
          <a:lstStyle/>
          <a:p>
            <a:r>
              <a:rPr lang="en-US" dirty="0">
                <a:solidFill>
                  <a:schemeClr val="accent1">
                    <a:lumMod val="75000"/>
                  </a:schemeClr>
                </a:solidFill>
                <a:latin typeface="Times New Roman" panose="02020603050405020304" pitchFamily="18" charset="0"/>
                <a:cs typeface="Times New Roman" panose="02020603050405020304" pitchFamily="18" charset="0"/>
              </a:rPr>
              <a:t>Impact on My Work and Patients.</a:t>
            </a:r>
          </a:p>
        </p:txBody>
      </p:sp>
      <p:sp>
        <p:nvSpPr>
          <p:cNvPr id="3" name="Content Placeholder 2"/>
          <p:cNvSpPr>
            <a:spLocks noGrp="1"/>
          </p:cNvSpPr>
          <p:nvPr>
            <p:ph idx="1"/>
          </p:nvPr>
        </p:nvSpPr>
        <p:spPr>
          <a:gradFill>
            <a:gsLst>
              <a:gs pos="100000">
                <a:schemeClr val="bg1"/>
              </a:gs>
              <a:gs pos="100000">
                <a:schemeClr val="accent2">
                  <a:tint val="82000"/>
                </a:schemeClr>
              </a:gs>
            </a:gsLst>
          </a:gradFill>
        </p:spPr>
        <p:style>
          <a:lnRef idx="1">
            <a:schemeClr val="accent2"/>
          </a:lnRef>
          <a:fillRef idx="2">
            <a:schemeClr val="accent2"/>
          </a:fillRef>
          <a:effectRef idx="1">
            <a:schemeClr val="accent2"/>
          </a:effectRef>
          <a:fontRef idx="minor">
            <a:schemeClr val="dk1"/>
          </a:fontRef>
        </p:style>
        <p:txBody>
          <a:bodyPr>
            <a:normAutofit/>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My work has been affected largely in the following ways;</a:t>
            </a:r>
          </a:p>
          <a:p>
            <a:r>
              <a:rPr lang="en-US" dirty="0">
                <a:latin typeface="Times New Roman" panose="02020603050405020304" pitchFamily="18" charset="0"/>
                <a:cs typeface="Times New Roman" panose="02020603050405020304" pitchFamily="18" charset="0"/>
              </a:rPr>
              <a:t>It affects the competence of the health workers since most of them are battling mentally.</a:t>
            </a:r>
          </a:p>
          <a:p>
            <a:r>
              <a:rPr lang="en-US" dirty="0">
                <a:latin typeface="Times New Roman" panose="02020603050405020304" pitchFamily="18" charset="0"/>
                <a:cs typeface="Times New Roman" panose="02020603050405020304" pitchFamily="18" charset="0"/>
              </a:rPr>
              <a:t>Fear – this is because the workers are experiencing mental </a:t>
            </a:r>
            <a:r>
              <a:rPr lang="en-US" dirty="0">
                <a:solidFill>
                  <a:schemeClr val="tx1"/>
                </a:solidFill>
                <a:latin typeface="Times New Roman" panose="02020603050405020304" pitchFamily="18" charset="0"/>
                <a:cs typeface="Times New Roman" panose="02020603050405020304" pitchFamily="18" charset="0"/>
              </a:rPr>
              <a:t>instability</a:t>
            </a:r>
            <a:r>
              <a:rPr lang="en-US" dirty="0">
                <a:latin typeface="Times New Roman" panose="02020603050405020304" pitchFamily="18" charset="0"/>
                <a:cs typeface="Times New Roman" panose="02020603050405020304" pitchFamily="18" charset="0"/>
              </a:rPr>
              <a:t> but they cannot seek help for the fear of its consequences.</a:t>
            </a:r>
          </a:p>
          <a:p>
            <a:pPr marL="514350" indent="-514350">
              <a:buAutoNum type="arabicPeriod" startAt="2"/>
            </a:pPr>
            <a:r>
              <a:rPr lang="en-US" dirty="0">
                <a:latin typeface="Times New Roman" panose="02020603050405020304" pitchFamily="18" charset="0"/>
                <a:cs typeface="Times New Roman" panose="02020603050405020304" pitchFamily="18" charset="0"/>
              </a:rPr>
              <a:t>The patients.</a:t>
            </a:r>
          </a:p>
          <a:p>
            <a:r>
              <a:rPr lang="en-US" dirty="0">
                <a:latin typeface="Times New Roman" panose="02020603050405020304" pitchFamily="18" charset="0"/>
                <a:cs typeface="Times New Roman" panose="02020603050405020304" pitchFamily="18" charset="0"/>
              </a:rPr>
              <a:t>The patients have been affected highly since majority of them are afraid of seeking treatment from health workers who are not mentally stable, which has a lot of negative effects such as increased infections and deaths.</a:t>
            </a:r>
          </a:p>
        </p:txBody>
      </p:sp>
    </p:spTree>
    <p:extLst>
      <p:ext uri="{BB962C8B-B14F-4D97-AF65-F5344CB8AC3E}">
        <p14:creationId xmlns:p14="http://schemas.microsoft.com/office/powerpoint/2010/main" val="2853150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a:lstStyle/>
          <a:p>
            <a:r>
              <a:rPr lang="en-US" dirty="0">
                <a:latin typeface="Times New Roman" panose="02020603050405020304" pitchFamily="18" charset="0"/>
                <a:cs typeface="Times New Roman" panose="02020603050405020304" pitchFamily="18" charset="0"/>
              </a:rPr>
              <a:t>                         </a:t>
            </a:r>
            <a:r>
              <a:rPr lang="en-US" dirty="0">
                <a:solidFill>
                  <a:schemeClr val="accent1">
                    <a:lumMod val="75000"/>
                  </a:schemeClr>
                </a:solidFill>
                <a:latin typeface="Times New Roman" panose="02020603050405020304" pitchFamily="18" charset="0"/>
                <a:cs typeface="Times New Roman" panose="02020603050405020304" pitchFamily="18" charset="0"/>
              </a:rPr>
              <a:t>Reference</a:t>
            </a:r>
          </a:p>
        </p:txBody>
      </p:sp>
      <p:sp>
        <p:nvSpPr>
          <p:cNvPr id="3" name="Content Placeholder 2"/>
          <p:cNvSpPr>
            <a:spLocks noGrp="1"/>
          </p:cNvSpPr>
          <p:nvPr>
            <p:ph idx="1"/>
          </p:nvPr>
        </p:nvSpPr>
        <p:spPr>
          <a:gradFill>
            <a:gsLst>
              <a:gs pos="100000">
                <a:schemeClr val="bg1"/>
              </a:gs>
              <a:gs pos="100000">
                <a:schemeClr val="accent1">
                  <a:tint val="82000"/>
                </a:schemeClr>
              </a:gs>
            </a:gsLst>
          </a:gradFill>
        </p:spPr>
        <p:style>
          <a:lnRef idx="1">
            <a:schemeClr val="accent1"/>
          </a:lnRef>
          <a:fillRef idx="2">
            <a:schemeClr val="accent1"/>
          </a:fillRef>
          <a:effectRef idx="1">
            <a:schemeClr val="accent1"/>
          </a:effectRef>
          <a:fontRef idx="minor">
            <a:schemeClr val="dk1"/>
          </a:fontRef>
        </p:style>
        <p:txBody>
          <a:bodyPr>
            <a:normAutofit/>
          </a:bodyPr>
          <a:lstStyle/>
          <a:p>
            <a:r>
              <a:rPr lang="en-US" sz="2400" dirty="0">
                <a:latin typeface="Times New Roman" panose="02020603050405020304" pitchFamily="18" charset="0"/>
                <a:cs typeface="Times New Roman" panose="02020603050405020304" pitchFamily="18" charset="0"/>
              </a:rPr>
              <a:t>Feist Jennifer and  Feist Corey (2021) How to help doctors to get mental health care: How to change the system. Recovered from : </a:t>
            </a:r>
            <a:r>
              <a:rPr lang="en-US" sz="2400" dirty="0">
                <a:latin typeface="Times New Roman" panose="02020603050405020304" pitchFamily="18" charset="0"/>
                <a:cs typeface="Times New Roman" panose="02020603050405020304" pitchFamily="18" charset="0"/>
                <a:hlinkClick r:id="rId2"/>
              </a:rPr>
              <a:t>https://www.usnews.com/news/health-news/articles/2021-09-09/change-the-system-to-help-doctors-get-mental-health-care</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6081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300</TotalTime>
  <Words>567</Words>
  <Application>Microsoft Office PowerPoint</Application>
  <PresentationFormat>Widescreen</PresentationFormat>
  <Paragraphs>47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Times New Roman</vt:lpstr>
      <vt:lpstr>Trebuchet MS</vt:lpstr>
      <vt:lpstr>Wingdings 3</vt:lpstr>
      <vt:lpstr>Facet</vt:lpstr>
      <vt:lpstr>Article name: How to help doctors to get mental health care: How to change the system.  </vt:lpstr>
      <vt:lpstr>Introduction</vt:lpstr>
      <vt:lpstr>Stakeholders </vt:lpstr>
      <vt:lpstr>Review</vt:lpstr>
      <vt:lpstr>Effects of poor mental health for doctors.</vt:lpstr>
      <vt:lpstr>Impact on My Work and Patients.</vt:lpstr>
      <vt:lpstr>                         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article: name: Mercy College:</dc:title>
  <dc:creator>Isabel Nungari</dc:creator>
  <cp:lastModifiedBy>john matheka</cp:lastModifiedBy>
  <cp:revision>23</cp:revision>
  <dcterms:created xsi:type="dcterms:W3CDTF">2021-09-22T09:09:57Z</dcterms:created>
  <dcterms:modified xsi:type="dcterms:W3CDTF">2021-09-22T14:23:29Z</dcterms:modified>
</cp:coreProperties>
</file>